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7" r:id="rId2"/>
    <p:sldId id="257" r:id="rId3"/>
    <p:sldId id="262" r:id="rId4"/>
    <p:sldId id="266" r:id="rId5"/>
    <p:sldId id="265" r:id="rId6"/>
    <p:sldId id="259" r:id="rId7"/>
    <p:sldId id="260" r:id="rId8"/>
    <p:sldId id="258" r:id="rId9"/>
    <p:sldId id="263" r:id="rId10"/>
    <p:sldId id="261" r:id="rId11"/>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8283" autoAdjust="0"/>
  </p:normalViewPr>
  <p:slideViewPr>
    <p:cSldViewPr>
      <p:cViewPr varScale="1">
        <p:scale>
          <a:sx n="86" d="100"/>
          <a:sy n="86" d="100"/>
        </p:scale>
        <p:origin x="-7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45659" cy="496331"/>
          </a:xfrm>
          <a:prstGeom prst="rect">
            <a:avLst/>
          </a:prstGeom>
        </p:spPr>
        <p:txBody>
          <a:bodyPr vert="horz" lIns="91888" tIns="45944" rIns="91888" bIns="45944" rtlCol="0"/>
          <a:lstStyle>
            <a:lvl1pPr algn="l">
              <a:defRPr sz="1200"/>
            </a:lvl1pPr>
          </a:lstStyle>
          <a:p>
            <a:endParaRPr lang="da-DK"/>
          </a:p>
        </p:txBody>
      </p:sp>
      <p:sp>
        <p:nvSpPr>
          <p:cNvPr id="3" name="Pladsholder til dato 2"/>
          <p:cNvSpPr>
            <a:spLocks noGrp="1"/>
          </p:cNvSpPr>
          <p:nvPr>
            <p:ph type="dt" idx="1"/>
          </p:nvPr>
        </p:nvSpPr>
        <p:spPr>
          <a:xfrm>
            <a:off x="3850443" y="1"/>
            <a:ext cx="2945659" cy="496331"/>
          </a:xfrm>
          <a:prstGeom prst="rect">
            <a:avLst/>
          </a:prstGeom>
        </p:spPr>
        <p:txBody>
          <a:bodyPr vert="horz" lIns="91888" tIns="45944" rIns="91888" bIns="45944" rtlCol="0"/>
          <a:lstStyle>
            <a:lvl1pPr algn="r">
              <a:defRPr sz="1200"/>
            </a:lvl1pPr>
          </a:lstStyle>
          <a:p>
            <a:fld id="{17115F64-0E91-4D80-A33B-D3DFE6AD36BA}" type="datetimeFigureOut">
              <a:rPr lang="da-DK" smtClean="0"/>
              <a:pPr/>
              <a:t>21-11-2015</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888" tIns="45944" rIns="91888" bIns="45944" rtlCol="0" anchor="ctr"/>
          <a:lstStyle/>
          <a:p>
            <a:endParaRPr lang="da-DK"/>
          </a:p>
        </p:txBody>
      </p:sp>
      <p:sp>
        <p:nvSpPr>
          <p:cNvPr id="5" name="Pladsholder til noter 4"/>
          <p:cNvSpPr>
            <a:spLocks noGrp="1"/>
          </p:cNvSpPr>
          <p:nvPr>
            <p:ph type="body" sz="quarter" idx="3"/>
          </p:nvPr>
        </p:nvSpPr>
        <p:spPr>
          <a:xfrm>
            <a:off x="679768" y="4715153"/>
            <a:ext cx="5438140" cy="4466988"/>
          </a:xfrm>
          <a:prstGeom prst="rect">
            <a:avLst/>
          </a:prstGeom>
        </p:spPr>
        <p:txBody>
          <a:bodyPr vert="horz" lIns="91888" tIns="45944" rIns="91888" bIns="45944"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28584"/>
            <a:ext cx="2945659" cy="496331"/>
          </a:xfrm>
          <a:prstGeom prst="rect">
            <a:avLst/>
          </a:prstGeom>
        </p:spPr>
        <p:txBody>
          <a:bodyPr vert="horz" lIns="91888" tIns="45944" rIns="91888" bIns="45944"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4"/>
            <a:ext cx="2945659" cy="496331"/>
          </a:xfrm>
          <a:prstGeom prst="rect">
            <a:avLst/>
          </a:prstGeom>
        </p:spPr>
        <p:txBody>
          <a:bodyPr vert="horz" lIns="91888" tIns="45944" rIns="91888" bIns="45944" rtlCol="0" anchor="b"/>
          <a:lstStyle>
            <a:lvl1pPr algn="r">
              <a:defRPr sz="1200"/>
            </a:lvl1pPr>
          </a:lstStyle>
          <a:p>
            <a:fld id="{CDF82FCF-FBF6-4FA3-92A2-1048D0C6EF2E}" type="slidenum">
              <a:rPr lang="da-DK" smtClean="0"/>
              <a:pPr/>
              <a:t>‹nr.›</a:t>
            </a:fld>
            <a:endParaRPr lang="da-DK"/>
          </a:p>
        </p:txBody>
      </p:sp>
    </p:spTree>
    <p:extLst>
      <p:ext uri="{BB962C8B-B14F-4D97-AF65-F5344CB8AC3E}">
        <p14:creationId xmlns:p14="http://schemas.microsoft.com/office/powerpoint/2010/main" val="340804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CDF82FCF-FBF6-4FA3-92A2-1048D0C6EF2E}" type="slidenum">
              <a:rPr lang="da-DK" smtClean="0"/>
              <a:pPr/>
              <a:t>2</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A4AE6DE7-0953-4E8B-8F76-874A9E438334}" type="datetime1">
              <a:rPr lang="da-DK" smtClean="0"/>
              <a:pPr/>
              <a:t>21-11-2015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D5EFC967-7901-42FA-9B83-B39A95818620}" type="slidenum">
              <a:rPr lang="da-DK" smtClean="0"/>
              <a:pPr/>
              <a:t>‹nr.›</a:t>
            </a:fld>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B3465E6-A8C1-4B0B-A98D-FF2996367A30}" type="datetime1">
              <a:rPr lang="da-DK" smtClean="0"/>
              <a:pPr/>
              <a:t>21-11-2015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D5EFC967-7901-42FA-9B83-B39A95818620}" type="slidenum">
              <a:rPr lang="da-DK" smtClean="0"/>
              <a:pPr/>
              <a:t>‹nr.›</a:t>
            </a:fld>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5B5EE39-04AF-490C-B423-A538C5B33D77}" type="datetime1">
              <a:rPr lang="da-DK" smtClean="0"/>
              <a:pPr/>
              <a:t>21-11-2015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D5EFC967-7901-42FA-9B83-B39A95818620}" type="slidenum">
              <a:rPr lang="da-DK" smtClean="0"/>
              <a:pPr/>
              <a:t>‹nr.›</a:t>
            </a:fld>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610E5EF-F779-4EB2-9F57-FACECC234D3F}" type="datetime1">
              <a:rPr lang="da-DK" smtClean="0"/>
              <a:pPr/>
              <a:t>21-11-2015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D5EFC967-7901-42FA-9B83-B39A95818620}" type="slidenum">
              <a:rPr lang="da-DK" smtClean="0"/>
              <a:pPr/>
              <a:t>‹nr.›</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A51E1665-1937-4502-A0FE-E8A2E61FADD4}" type="datetime1">
              <a:rPr lang="da-DK" smtClean="0"/>
              <a:pPr/>
              <a:t>21-11-2015</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D5EFC967-7901-42FA-9B83-B39A95818620}" type="slidenum">
              <a:rPr lang="da-DK" smtClean="0"/>
              <a:pPr/>
              <a:t>‹nr.›</a:t>
            </a:fld>
            <a:endParaRPr lang="da-DK"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835D8BB4-C64B-4355-8E7B-CF2F48AA37E3}" type="datetime1">
              <a:rPr lang="da-DK" smtClean="0"/>
              <a:pPr/>
              <a:t>21-11-2015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D5EFC967-7901-42FA-9B83-B39A95818620}" type="slidenum">
              <a:rPr lang="da-DK" smtClean="0"/>
              <a:pPr/>
              <a:t>‹nr.›</a:t>
            </a:fld>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6B4BCB84-956E-460A-88FF-C2FF23D1D4B5}" type="datetime1">
              <a:rPr lang="da-DK" smtClean="0"/>
              <a:pPr/>
              <a:t>21-11-2015</a:t>
            </a:fld>
            <a:endParaRPr lang="da-DK" dirty="0"/>
          </a:p>
        </p:txBody>
      </p:sp>
      <p:sp>
        <p:nvSpPr>
          <p:cNvPr id="8" name="Pladsholder til sidefod 7"/>
          <p:cNvSpPr>
            <a:spLocks noGrp="1"/>
          </p:cNvSpPr>
          <p:nvPr>
            <p:ph type="ftr" sz="quarter" idx="11"/>
          </p:nvPr>
        </p:nvSpPr>
        <p:spPr/>
        <p:txBody>
          <a:bodyPr/>
          <a:lstStyle/>
          <a:p>
            <a:endParaRPr lang="da-DK" dirty="0"/>
          </a:p>
        </p:txBody>
      </p:sp>
      <p:sp>
        <p:nvSpPr>
          <p:cNvPr id="9" name="Pladsholder til diasnummer 8"/>
          <p:cNvSpPr>
            <a:spLocks noGrp="1"/>
          </p:cNvSpPr>
          <p:nvPr>
            <p:ph type="sldNum" sz="quarter" idx="12"/>
          </p:nvPr>
        </p:nvSpPr>
        <p:spPr/>
        <p:txBody>
          <a:bodyPr/>
          <a:lstStyle/>
          <a:p>
            <a:fld id="{D5EFC967-7901-42FA-9B83-B39A95818620}" type="slidenum">
              <a:rPr lang="da-DK" smtClean="0"/>
              <a:pPr/>
              <a:t>‹nr.›</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B6AE956D-F610-4B16-88BB-7063C1153F6C}" type="datetime1">
              <a:rPr lang="da-DK" smtClean="0"/>
              <a:pPr/>
              <a:t>21-11-2015</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D5EFC967-7901-42FA-9B83-B39A95818620}" type="slidenum">
              <a:rPr lang="da-DK" smtClean="0"/>
              <a:pPr/>
              <a:t>‹nr.›</a:t>
            </a:fld>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4274DCC-1948-4F64-B94C-2C168929447B}" type="datetime1">
              <a:rPr lang="da-DK" smtClean="0"/>
              <a:pPr/>
              <a:t>21-11-2015</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diasnummer 3"/>
          <p:cNvSpPr>
            <a:spLocks noGrp="1"/>
          </p:cNvSpPr>
          <p:nvPr>
            <p:ph type="sldNum" sz="quarter" idx="12"/>
          </p:nvPr>
        </p:nvSpPr>
        <p:spPr/>
        <p:txBody>
          <a:bodyPr/>
          <a:lstStyle/>
          <a:p>
            <a:fld id="{D5EFC967-7901-42FA-9B83-B39A95818620}" type="slidenum">
              <a:rPr lang="da-DK" smtClean="0"/>
              <a:pPr/>
              <a:t>‹nr.›</a:t>
            </a:fld>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A80405B1-E4D9-4CA0-AEC7-1DCE10EA6147}" type="datetime1">
              <a:rPr lang="da-DK" smtClean="0"/>
              <a:pPr/>
              <a:t>21-11-2015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D5EFC967-7901-42FA-9B83-B39A95818620}" type="slidenum">
              <a:rPr lang="da-DK" smtClean="0"/>
              <a:pPr/>
              <a:t>‹nr.›</a:t>
            </a:fld>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545A23C5-118E-47CA-89F5-2DBE734F6A45}" type="datetime1">
              <a:rPr lang="da-DK" smtClean="0"/>
              <a:pPr/>
              <a:t>21-11-2015</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D5EFC967-7901-42FA-9B83-B39A95818620}" type="slidenum">
              <a:rPr lang="da-DK" smtClean="0"/>
              <a:pPr/>
              <a:t>‹nr.›</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CF55A-FA9D-4917-B41C-195161DBAF18}" type="datetime1">
              <a:rPr lang="da-DK" smtClean="0"/>
              <a:pPr/>
              <a:t>21-11-2015</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FC967-7901-42FA-9B83-B39A95818620}" type="slidenum">
              <a:rPr lang="da-DK" smtClean="0"/>
              <a:pPr/>
              <a:t>‹nr.›</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08720"/>
            <a:ext cx="7772400" cy="1656183"/>
          </a:xfrm>
        </p:spPr>
        <p:txBody>
          <a:bodyPr/>
          <a:lstStyle/>
          <a:p>
            <a:r>
              <a:rPr lang="da-DK" dirty="0" smtClean="0"/>
              <a:t>Kolding dagpleje</a:t>
            </a:r>
            <a:endParaRPr lang="da-DK" dirty="0"/>
          </a:p>
        </p:txBody>
      </p:sp>
      <p:sp>
        <p:nvSpPr>
          <p:cNvPr id="3" name="Undertitel 2"/>
          <p:cNvSpPr>
            <a:spLocks noGrp="1"/>
          </p:cNvSpPr>
          <p:nvPr>
            <p:ph type="subTitle" idx="1"/>
          </p:nvPr>
        </p:nvSpPr>
        <p:spPr/>
        <p:txBody>
          <a:bodyPr/>
          <a:lstStyle/>
          <a:p>
            <a:endParaRPr lang="da-DK" dirty="0"/>
          </a:p>
        </p:txBody>
      </p:sp>
      <p:sp>
        <p:nvSpPr>
          <p:cNvPr id="4" name="Pladsholder til dato 3"/>
          <p:cNvSpPr>
            <a:spLocks noGrp="1"/>
          </p:cNvSpPr>
          <p:nvPr>
            <p:ph type="dt" sz="half" idx="10"/>
          </p:nvPr>
        </p:nvSpPr>
        <p:spPr/>
        <p:txBody>
          <a:bodyPr/>
          <a:lstStyle/>
          <a:p>
            <a:fld id="{A4AE6DE7-0953-4E8B-8F76-874A9E438334}" type="datetime1">
              <a:rPr lang="da-DK" smtClean="0"/>
              <a:pPr/>
              <a:t>21-11-2015</a:t>
            </a:fld>
            <a:endParaRPr lang="da-DK" dirty="0"/>
          </a:p>
        </p:txBody>
      </p:sp>
      <p:sp>
        <p:nvSpPr>
          <p:cNvPr id="5" name="Pladsholder til sidefod 4"/>
          <p:cNvSpPr>
            <a:spLocks noGrp="1"/>
          </p:cNvSpPr>
          <p:nvPr>
            <p:ph type="ftr" sz="quarter" idx="11"/>
          </p:nvPr>
        </p:nvSpPr>
        <p:spPr/>
        <p:txBody>
          <a:bodyPr/>
          <a:lstStyle/>
          <a:p>
            <a:endParaRPr lang="da-DK" dirty="0"/>
          </a:p>
        </p:txBody>
      </p:sp>
      <p:pic>
        <p:nvPicPr>
          <p:cNvPr id="6" name="Billede 5" descr="Logo17mmMedTekstUnder2"/>
          <p:cNvPicPr/>
          <p:nvPr/>
        </p:nvPicPr>
        <p:blipFill>
          <a:blip r:embed="rId2" cstate="print"/>
          <a:srcRect/>
          <a:stretch>
            <a:fillRect/>
          </a:stretch>
        </p:blipFill>
        <p:spPr bwMode="auto">
          <a:xfrm>
            <a:off x="8229600" y="0"/>
            <a:ext cx="914400" cy="1009650"/>
          </a:xfrm>
          <a:prstGeom prst="rect">
            <a:avLst/>
          </a:prstGeom>
          <a:noFill/>
          <a:ln w="9525">
            <a:noFill/>
            <a:miter lim="800000"/>
            <a:headEnd/>
            <a:tailEnd/>
          </a:ln>
        </p:spPr>
      </p:pic>
      <p:pic>
        <p:nvPicPr>
          <p:cNvPr id="7" name="Billede 6" descr="\\netapp02\sys$\ykbivh\Desktp\Logo hænde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1733" y="6159616"/>
            <a:ext cx="2736304" cy="673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Bille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492896"/>
            <a:ext cx="8712968" cy="3456384"/>
          </a:xfrm>
          <a:prstGeom prst="rect">
            <a:avLst/>
          </a:prstGeom>
        </p:spPr>
      </p:pic>
    </p:spTree>
    <p:extLst>
      <p:ext uri="{BB962C8B-B14F-4D97-AF65-F5344CB8AC3E}">
        <p14:creationId xmlns:p14="http://schemas.microsoft.com/office/powerpoint/2010/main" val="557790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Kolding dagpleje</a:t>
            </a:r>
            <a:endParaRPr lang="da-DK" dirty="0"/>
          </a:p>
        </p:txBody>
      </p:sp>
      <p:sp>
        <p:nvSpPr>
          <p:cNvPr id="3" name="Pladsholder til indhold 2"/>
          <p:cNvSpPr>
            <a:spLocks noGrp="1"/>
          </p:cNvSpPr>
          <p:nvPr>
            <p:ph idx="1"/>
          </p:nvPr>
        </p:nvSpPr>
        <p:spPr/>
        <p:txBody>
          <a:bodyPr>
            <a:normAutofit/>
          </a:bodyPr>
          <a:lstStyle/>
          <a:p>
            <a:endParaRPr lang="da-DK" dirty="0" smtClean="0"/>
          </a:p>
          <a:p>
            <a:pPr marL="0" indent="0">
              <a:buNone/>
            </a:pPr>
            <a:r>
              <a:rPr lang="da-DK" dirty="0" smtClean="0"/>
              <a:t>              Tak fordi I så og lyttede med</a:t>
            </a:r>
            <a:r>
              <a:rPr lang="da-DK" dirty="0" smtClean="0">
                <a:sym typeface="Wingdings" panose="05000000000000000000" pitchFamily="2" charset="2"/>
              </a:rPr>
              <a:t></a:t>
            </a:r>
            <a:r>
              <a:rPr lang="da-DK" dirty="0" smtClean="0"/>
              <a:t>  </a:t>
            </a:r>
          </a:p>
          <a:p>
            <a:endParaRPr lang="da-DK" dirty="0" smtClean="0"/>
          </a:p>
          <a:p>
            <a:endParaRPr lang="da-DK" dirty="0" smtClean="0"/>
          </a:p>
        </p:txBody>
      </p:sp>
      <p:sp>
        <p:nvSpPr>
          <p:cNvPr id="4" name="Pladsholder til dato 3"/>
          <p:cNvSpPr>
            <a:spLocks noGrp="1"/>
          </p:cNvSpPr>
          <p:nvPr>
            <p:ph type="dt" sz="half" idx="10"/>
          </p:nvPr>
        </p:nvSpPr>
        <p:spPr/>
        <p:txBody>
          <a:bodyPr/>
          <a:lstStyle/>
          <a:p>
            <a:fld id="{24050688-087A-4CCD-818A-0DDE29FE955E}" type="datetime1">
              <a:rPr lang="da-DK" smtClean="0"/>
              <a:pPr/>
              <a:t>21-11-2015</a:t>
            </a:fld>
            <a:endParaRPr lang="da-DK" dirty="0"/>
          </a:p>
        </p:txBody>
      </p:sp>
      <p:pic>
        <p:nvPicPr>
          <p:cNvPr id="6" name="Billede 5" descr="Logo17mmMedTekstUnder2"/>
          <p:cNvPicPr/>
          <p:nvPr/>
        </p:nvPicPr>
        <p:blipFill>
          <a:blip r:embed="rId2" cstate="print"/>
          <a:srcRect/>
          <a:stretch>
            <a:fillRect/>
          </a:stretch>
        </p:blipFill>
        <p:spPr bwMode="auto">
          <a:xfrm>
            <a:off x="7884368" y="404664"/>
            <a:ext cx="914400" cy="1009650"/>
          </a:xfrm>
          <a:prstGeom prst="rect">
            <a:avLst/>
          </a:prstGeom>
          <a:noFill/>
          <a:ln w="9525">
            <a:noFill/>
            <a:miter lim="800000"/>
            <a:headEnd/>
            <a:tailEnd/>
          </a:ln>
        </p:spPr>
      </p:pic>
      <p:pic>
        <p:nvPicPr>
          <p:cNvPr id="7" name="Billede 6" descr="\\netapp02\sys$\ykbivh\Desktp\Logo hænde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7696" y="6184994"/>
            <a:ext cx="2736304" cy="673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ladsholder til indhold 4" descr="\\Client\D$\Billeder til at lege med\Dagplejen 399.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3429000"/>
            <a:ext cx="3329722" cy="2353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7989"/>
            <a:ext cx="8229600" cy="1143000"/>
          </a:xfrm>
        </p:spPr>
        <p:txBody>
          <a:bodyPr>
            <a:normAutofit/>
          </a:bodyPr>
          <a:lstStyle/>
          <a:p>
            <a:r>
              <a:rPr lang="da-DK" dirty="0" smtClean="0"/>
              <a:t>Kolding dagpleje</a:t>
            </a:r>
            <a:endParaRPr lang="da-DK" dirty="0"/>
          </a:p>
        </p:txBody>
      </p:sp>
      <p:sp>
        <p:nvSpPr>
          <p:cNvPr id="3" name="Pladsholder til indhold 2"/>
          <p:cNvSpPr>
            <a:spLocks noGrp="1"/>
          </p:cNvSpPr>
          <p:nvPr>
            <p:ph idx="1"/>
          </p:nvPr>
        </p:nvSpPr>
        <p:spPr/>
        <p:txBody>
          <a:bodyPr>
            <a:normAutofit fontScale="62500" lnSpcReduction="20000"/>
          </a:bodyPr>
          <a:lstStyle/>
          <a:p>
            <a:pPr marL="0" indent="0">
              <a:buNone/>
            </a:pPr>
            <a:r>
              <a:rPr lang="da-DK" dirty="0" smtClean="0"/>
              <a:t>I Kolding Kommunes dagpleje har vi 330 dagplejere fordelt over hele kommunen. </a:t>
            </a:r>
          </a:p>
          <a:p>
            <a:pPr marL="0" indent="0">
              <a:buNone/>
            </a:pPr>
            <a:r>
              <a:rPr lang="da-DK" dirty="0" smtClean="0"/>
              <a:t>I hvert område er der koordinatorer, som organiserer gæsteplejen for områdets børn ved dagplejerens fravær. </a:t>
            </a:r>
          </a:p>
          <a:p>
            <a:pPr marL="0" indent="0">
              <a:buNone/>
            </a:pPr>
            <a:r>
              <a:rPr lang="da-DK" dirty="0" smtClean="0"/>
              <a:t>Der er ansat 21 dagplejekonsulenter.</a:t>
            </a:r>
          </a:p>
          <a:p>
            <a:pPr marL="0" indent="0">
              <a:buNone/>
            </a:pPr>
            <a:r>
              <a:rPr lang="da-DK" dirty="0" smtClean="0"/>
              <a:t>Ledelsen er funktionsopdelt med en pædagogisk og en faglig administrativ leder samt en overordnet leder.</a:t>
            </a:r>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smtClean="0"/>
          </a:p>
          <a:p>
            <a:pPr marL="0" indent="0">
              <a:buNone/>
            </a:pPr>
            <a:r>
              <a:rPr lang="da-DK" dirty="0" smtClean="0"/>
              <a:t>Der er ansat 2 sekretærer.</a:t>
            </a:r>
          </a:p>
          <a:p>
            <a:pPr marL="0" indent="0">
              <a:buNone/>
            </a:pPr>
            <a:r>
              <a:rPr lang="da-DK" dirty="0" smtClean="0"/>
              <a:t>Derud over er der ansat  2 flyvere og 1 vikar i vores gæstehuse.</a:t>
            </a:r>
          </a:p>
          <a:p>
            <a:endParaRPr lang="da-DK" dirty="0" smtClean="0"/>
          </a:p>
        </p:txBody>
      </p:sp>
      <p:sp>
        <p:nvSpPr>
          <p:cNvPr id="4" name="Pladsholder til dato 3"/>
          <p:cNvSpPr>
            <a:spLocks noGrp="1"/>
          </p:cNvSpPr>
          <p:nvPr>
            <p:ph type="dt" sz="half" idx="10"/>
          </p:nvPr>
        </p:nvSpPr>
        <p:spPr/>
        <p:txBody>
          <a:bodyPr/>
          <a:lstStyle/>
          <a:p>
            <a:fld id="{13FE8B7F-FE26-4125-B1B7-1F6E73AF59C8}" type="datetime1">
              <a:rPr lang="da-DK" smtClean="0"/>
              <a:pPr/>
              <a:t>21-11-2015</a:t>
            </a:fld>
            <a:endParaRPr lang="da-DK" dirty="0"/>
          </a:p>
        </p:txBody>
      </p:sp>
      <p:sp>
        <p:nvSpPr>
          <p:cNvPr id="5" name="Pladsholder til sidefod 4"/>
          <p:cNvSpPr>
            <a:spLocks noGrp="1"/>
          </p:cNvSpPr>
          <p:nvPr>
            <p:ph type="ftr" sz="quarter" idx="11"/>
          </p:nvPr>
        </p:nvSpPr>
        <p:spPr/>
        <p:txBody>
          <a:bodyPr/>
          <a:lstStyle/>
          <a:p>
            <a:r>
              <a:rPr lang="da-DK" dirty="0" smtClean="0"/>
              <a:t>Kolding Kommune</a:t>
            </a:r>
            <a:endParaRPr lang="da-DK" dirty="0"/>
          </a:p>
        </p:txBody>
      </p:sp>
      <p:pic>
        <p:nvPicPr>
          <p:cNvPr id="6" name="Billede 5" descr="Logo17mmMedTekstUnder2"/>
          <p:cNvPicPr/>
          <p:nvPr/>
        </p:nvPicPr>
        <p:blipFill>
          <a:blip r:embed="rId3" cstate="print"/>
          <a:srcRect/>
          <a:stretch>
            <a:fillRect/>
          </a:stretch>
        </p:blipFill>
        <p:spPr bwMode="auto">
          <a:xfrm>
            <a:off x="7884368" y="404664"/>
            <a:ext cx="914400" cy="1009650"/>
          </a:xfrm>
          <a:prstGeom prst="rect">
            <a:avLst/>
          </a:prstGeom>
          <a:noFill/>
          <a:ln w="9525">
            <a:noFill/>
            <a:miter lim="800000"/>
            <a:headEnd/>
            <a:tailEnd/>
          </a:ln>
        </p:spPr>
      </p:pic>
      <p:pic>
        <p:nvPicPr>
          <p:cNvPr id="7" name="Billede 6" descr="\\netapp02\sys$\ykbivh\Desktp\Logo hænder.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2503" y="6184994"/>
            <a:ext cx="2736304" cy="673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ladsholder til indhold 5" descr="\\Client\D$\Billeder til at lege med\Dagplejen 326.jpg"/>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3789040"/>
            <a:ext cx="2274730" cy="1520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Gæsteplejesystem </a:t>
            </a:r>
            <a:endParaRPr lang="da-DK" dirty="0"/>
          </a:p>
        </p:txBody>
      </p:sp>
      <p:sp>
        <p:nvSpPr>
          <p:cNvPr id="3" name="Pladsholder til indhold 2"/>
          <p:cNvSpPr>
            <a:spLocks noGrp="1"/>
          </p:cNvSpPr>
          <p:nvPr>
            <p:ph idx="1"/>
          </p:nvPr>
        </p:nvSpPr>
        <p:spPr/>
        <p:txBody>
          <a:bodyPr>
            <a:normAutofit/>
          </a:bodyPr>
          <a:lstStyle/>
          <a:p>
            <a:pPr marL="0" indent="0">
              <a:buNone/>
            </a:pPr>
            <a:r>
              <a:rPr lang="da-DK" sz="2000" dirty="0"/>
              <a:t>I Kolding Kommune har vi 4 modeller for gæstepleje</a:t>
            </a:r>
          </a:p>
          <a:p>
            <a:pPr marL="514350" indent="-514350">
              <a:buFont typeface="+mj-lt"/>
              <a:buAutoNum type="arabicPeriod"/>
            </a:pPr>
            <a:r>
              <a:rPr lang="da-DK" sz="2000" dirty="0"/>
              <a:t>2 gæstehuse med 10 børn, som hver dækker et geografisk område med 25-30 dagplejere</a:t>
            </a:r>
          </a:p>
          <a:p>
            <a:pPr marL="514350" indent="-514350">
              <a:buFont typeface="+mj-lt"/>
              <a:buAutoNum type="arabicPeriod"/>
            </a:pPr>
            <a:r>
              <a:rPr lang="da-DK" sz="2000" dirty="0" smtClean="0"/>
              <a:t>4 gæstefunktioner </a:t>
            </a:r>
            <a:r>
              <a:rPr lang="da-DK" sz="2000" dirty="0"/>
              <a:t>med 10 børn, som hver dækker et geografisk område med 25-30 dagplejere</a:t>
            </a:r>
          </a:p>
          <a:p>
            <a:pPr marL="0" indent="0">
              <a:buNone/>
            </a:pPr>
            <a:r>
              <a:rPr lang="da-DK" sz="2000" dirty="0" smtClean="0"/>
              <a:t>         Pr</a:t>
            </a:r>
            <a:r>
              <a:rPr lang="da-DK" sz="2000" dirty="0"/>
              <a:t>. 1. september </a:t>
            </a:r>
            <a:r>
              <a:rPr lang="da-DK" sz="2000" dirty="0" smtClean="0"/>
              <a:t>har vi en </a:t>
            </a:r>
            <a:r>
              <a:rPr lang="da-DK" sz="2000" dirty="0"/>
              <a:t>alternativ gæstefunktion med 5 børn, som </a:t>
            </a:r>
            <a:r>
              <a:rPr lang="da-DK" sz="2000" dirty="0" smtClean="0"/>
              <a:t>   </a:t>
            </a:r>
          </a:p>
          <a:p>
            <a:pPr marL="0" indent="0">
              <a:buNone/>
            </a:pPr>
            <a:r>
              <a:rPr lang="da-DK" sz="2000" dirty="0"/>
              <a:t> </a:t>
            </a:r>
            <a:r>
              <a:rPr lang="da-DK" sz="2000" dirty="0" smtClean="0"/>
              <a:t>        dækker 20 </a:t>
            </a:r>
            <a:r>
              <a:rPr lang="da-DK" sz="2000" dirty="0"/>
              <a:t>dagplejere i et geografisk område</a:t>
            </a:r>
          </a:p>
          <a:p>
            <a:pPr marL="0" indent="0">
              <a:buNone/>
            </a:pPr>
            <a:r>
              <a:rPr lang="da-DK" sz="2000" dirty="0" smtClean="0"/>
              <a:t>3.      8 gæstedagplejere, </a:t>
            </a:r>
            <a:r>
              <a:rPr lang="da-DK" sz="2000" dirty="0"/>
              <a:t>som dækker et </a:t>
            </a:r>
            <a:r>
              <a:rPr lang="da-DK" sz="2000" dirty="0" smtClean="0"/>
              <a:t>geografisk </a:t>
            </a:r>
            <a:r>
              <a:rPr lang="da-DK" sz="2000" dirty="0"/>
              <a:t>område med 12-15 dagplejere </a:t>
            </a:r>
          </a:p>
          <a:p>
            <a:pPr marL="0" indent="0">
              <a:buNone/>
            </a:pPr>
            <a:r>
              <a:rPr lang="da-DK" sz="2000" dirty="0" smtClean="0"/>
              <a:t>4.      6 gæstepladser, </a:t>
            </a:r>
            <a:r>
              <a:rPr lang="da-DK" sz="2000" dirty="0"/>
              <a:t>som dækker et geografisk område med 5-10 dagplejere. </a:t>
            </a:r>
          </a:p>
          <a:p>
            <a:endParaRPr lang="da-DK" dirty="0"/>
          </a:p>
        </p:txBody>
      </p:sp>
      <p:sp>
        <p:nvSpPr>
          <p:cNvPr id="4" name="Pladsholder til dato 3"/>
          <p:cNvSpPr>
            <a:spLocks noGrp="1"/>
          </p:cNvSpPr>
          <p:nvPr>
            <p:ph type="dt" sz="half" idx="10"/>
          </p:nvPr>
        </p:nvSpPr>
        <p:spPr/>
        <p:txBody>
          <a:bodyPr/>
          <a:lstStyle/>
          <a:p>
            <a:fld id="{3610E5EF-F779-4EB2-9F57-FACECC234D3F}" type="datetime1">
              <a:rPr lang="da-DK" smtClean="0"/>
              <a:pPr/>
              <a:t>21-11-2015</a:t>
            </a:fld>
            <a:endParaRPr lang="da-DK" dirty="0"/>
          </a:p>
        </p:txBody>
      </p:sp>
      <p:sp>
        <p:nvSpPr>
          <p:cNvPr id="5" name="Pladsholder til sidefod 4"/>
          <p:cNvSpPr>
            <a:spLocks noGrp="1"/>
          </p:cNvSpPr>
          <p:nvPr>
            <p:ph type="ftr" sz="quarter" idx="11"/>
          </p:nvPr>
        </p:nvSpPr>
        <p:spPr/>
        <p:txBody>
          <a:bodyPr/>
          <a:lstStyle/>
          <a:p>
            <a:endParaRPr lang="da-DK" dirty="0"/>
          </a:p>
        </p:txBody>
      </p:sp>
      <p:pic>
        <p:nvPicPr>
          <p:cNvPr id="6" name="Billede 5" descr="\\netapp02\sys$\ykbivh\Desktp\Logo hænd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0553" y="6184995"/>
            <a:ext cx="2736304" cy="673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ladsholder til indhold 4" descr="\\Client\D$\Billeder til at lege med\Dagplejen 418.jpg"/>
          <p:cNvPicPr>
            <a:picLocks/>
          </p:cNvPicPr>
          <p:nvPr/>
        </p:nvPicPr>
        <p:blipFill rotWithShape="1">
          <a:blip r:embed="rId3" cstate="print">
            <a:extLst>
              <a:ext uri="{28A0092B-C50C-407E-A947-70E740481C1C}">
                <a14:useLocalDpi xmlns:a14="http://schemas.microsoft.com/office/drawing/2010/main" val="0"/>
              </a:ext>
            </a:extLst>
          </a:blip>
          <a:srcRect l="4695"/>
          <a:stretch/>
        </p:blipFill>
        <p:spPr bwMode="auto">
          <a:xfrm>
            <a:off x="522360" y="5061645"/>
            <a:ext cx="2570131" cy="16797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0242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Gæsteplejesystem </a:t>
            </a:r>
            <a:endParaRPr lang="da-DK" dirty="0"/>
          </a:p>
        </p:txBody>
      </p:sp>
      <p:sp>
        <p:nvSpPr>
          <p:cNvPr id="3" name="Pladsholder til indhold 2"/>
          <p:cNvSpPr>
            <a:spLocks noGrp="1"/>
          </p:cNvSpPr>
          <p:nvPr>
            <p:ph idx="1"/>
          </p:nvPr>
        </p:nvSpPr>
        <p:spPr/>
        <p:txBody>
          <a:bodyPr>
            <a:normAutofit fontScale="47500" lnSpcReduction="20000"/>
          </a:bodyPr>
          <a:lstStyle/>
          <a:p>
            <a:r>
              <a:rPr lang="da-DK" dirty="0" smtClean="0"/>
              <a:t>Dette </a:t>
            </a:r>
            <a:r>
              <a:rPr lang="da-DK" dirty="0"/>
              <a:t>gæsteplejesystem er etableret for at opkvalificere gæsteplejeordningen, så det i højere grad er muligt at placere barnet på samme gæsteplads ved egen dagplejers fravær og for at flere børn fra samme dagplejer oftere kan sendes sammen i gæstedagpleje</a:t>
            </a:r>
            <a:r>
              <a:rPr lang="da-DK" dirty="0" smtClean="0"/>
              <a:t>.</a:t>
            </a:r>
          </a:p>
          <a:p>
            <a:endParaRPr lang="da-DK" dirty="0"/>
          </a:p>
          <a:p>
            <a:r>
              <a:rPr lang="da-DK" dirty="0"/>
              <a:t>Ligeledes bestræber vi os på at gæstedagplejerne er særligt kvalificerede til at sikre at barnet oplever nærvær og tryghed.</a:t>
            </a:r>
          </a:p>
          <a:p>
            <a:r>
              <a:rPr lang="da-DK" dirty="0"/>
              <a:t> </a:t>
            </a:r>
          </a:p>
          <a:p>
            <a:r>
              <a:rPr lang="da-DK" dirty="0"/>
              <a:t>Gæstedagplejerne og de ansatte i </a:t>
            </a:r>
            <a:r>
              <a:rPr lang="da-DK" dirty="0" smtClean="0"/>
              <a:t>gæstehuse/gæstefunktioner </a:t>
            </a:r>
            <a:r>
              <a:rPr lang="da-DK" dirty="0"/>
              <a:t>er bevidste om, at møde det enkelte barn anerkendende og nysgerrigt, så barnet i relationen til den voksne føler sig set og forstået. </a:t>
            </a:r>
            <a:r>
              <a:rPr lang="da-DK" dirty="0" smtClean="0"/>
              <a:t> Den </a:t>
            </a:r>
            <a:r>
              <a:rPr lang="da-DK" dirty="0"/>
              <a:t>voksnes måde at møde barnet på er afgørende for barnets tryghed. </a:t>
            </a:r>
            <a:endParaRPr lang="da-DK" dirty="0" smtClean="0"/>
          </a:p>
          <a:p>
            <a:endParaRPr lang="da-DK" dirty="0"/>
          </a:p>
          <a:p>
            <a:r>
              <a:rPr lang="da-DK" dirty="0"/>
              <a:t>Gæstedagplejeren er særligt opmærksom på at følge barnets initiativ og lyst – at få en fornemmelse for, hvordan et fremmed barn plejer og forventer at tingene gøres. Gæstedagplejeren er åben og undersøgende for at imødekomme barnets ønsker og behov.</a:t>
            </a:r>
          </a:p>
          <a:p>
            <a:r>
              <a:rPr lang="da-DK" dirty="0"/>
              <a:t> </a:t>
            </a:r>
          </a:p>
          <a:p>
            <a:r>
              <a:rPr lang="da-DK" dirty="0"/>
              <a:t>Når barnet møder en åben, fleksibel og anerkendende gæstedagplejer, kan opholdet i gæstepleje blive en god oplevelse for barnet og familien.</a:t>
            </a:r>
          </a:p>
          <a:p>
            <a:r>
              <a:rPr lang="da-DK" dirty="0"/>
              <a:t> </a:t>
            </a:r>
          </a:p>
          <a:p>
            <a:r>
              <a:rPr lang="da-DK" dirty="0"/>
              <a:t>Det er vores ønske, at gæsteplejeordningen kan give barnet en tryg og positiv variation i hverdagen.</a:t>
            </a:r>
          </a:p>
          <a:p>
            <a:pPr marL="0" indent="0">
              <a:buNone/>
            </a:pPr>
            <a:r>
              <a:rPr lang="da-DK" dirty="0"/>
              <a:t> </a:t>
            </a:r>
          </a:p>
        </p:txBody>
      </p:sp>
      <p:sp>
        <p:nvSpPr>
          <p:cNvPr id="4" name="Pladsholder til dato 3"/>
          <p:cNvSpPr>
            <a:spLocks noGrp="1"/>
          </p:cNvSpPr>
          <p:nvPr>
            <p:ph type="dt" sz="half" idx="10"/>
          </p:nvPr>
        </p:nvSpPr>
        <p:spPr/>
        <p:txBody>
          <a:bodyPr/>
          <a:lstStyle/>
          <a:p>
            <a:fld id="{3610E5EF-F779-4EB2-9F57-FACECC234D3F}" type="datetime1">
              <a:rPr lang="da-DK" smtClean="0"/>
              <a:pPr/>
              <a:t>21-11-2015</a:t>
            </a:fld>
            <a:endParaRPr lang="da-DK" dirty="0"/>
          </a:p>
        </p:txBody>
      </p:sp>
      <p:sp>
        <p:nvSpPr>
          <p:cNvPr id="5" name="Pladsholder til sidefod 4"/>
          <p:cNvSpPr>
            <a:spLocks noGrp="1"/>
          </p:cNvSpPr>
          <p:nvPr>
            <p:ph type="ftr" sz="quarter" idx="11"/>
          </p:nvPr>
        </p:nvSpPr>
        <p:spPr/>
        <p:txBody>
          <a:bodyPr/>
          <a:lstStyle/>
          <a:p>
            <a:endParaRPr lang="da-DK" dirty="0"/>
          </a:p>
        </p:txBody>
      </p:sp>
      <p:pic>
        <p:nvPicPr>
          <p:cNvPr id="6" name="Billede 5" descr="Logo17mmMedTekstUnder2"/>
          <p:cNvPicPr/>
          <p:nvPr/>
        </p:nvPicPr>
        <p:blipFill>
          <a:blip r:embed="rId2" cstate="print"/>
          <a:srcRect/>
          <a:stretch>
            <a:fillRect/>
          </a:stretch>
        </p:blipFill>
        <p:spPr bwMode="auto">
          <a:xfrm>
            <a:off x="8075844" y="116632"/>
            <a:ext cx="914400" cy="1009650"/>
          </a:xfrm>
          <a:prstGeom prst="rect">
            <a:avLst/>
          </a:prstGeom>
          <a:noFill/>
          <a:ln w="9525">
            <a:noFill/>
            <a:miter lim="800000"/>
            <a:headEnd/>
            <a:tailEnd/>
          </a:ln>
        </p:spPr>
      </p:pic>
      <p:pic>
        <p:nvPicPr>
          <p:cNvPr id="7" name="Billede 6" descr="\\netapp02\sys$\ykbivh\Desktp\Logo hænde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0553" y="6184995"/>
            <a:ext cx="2736304" cy="673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Bille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5637481"/>
            <a:ext cx="4346236" cy="1095028"/>
          </a:xfrm>
          <a:prstGeom prst="rect">
            <a:avLst/>
          </a:prstGeom>
        </p:spPr>
      </p:pic>
    </p:spTree>
    <p:extLst>
      <p:ext uri="{BB962C8B-B14F-4D97-AF65-F5344CB8AC3E}">
        <p14:creationId xmlns:p14="http://schemas.microsoft.com/office/powerpoint/2010/main" val="1369507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Gæsteplejesystem</a:t>
            </a:r>
            <a:endParaRPr lang="da-DK" dirty="0"/>
          </a:p>
        </p:txBody>
      </p:sp>
      <p:sp>
        <p:nvSpPr>
          <p:cNvPr id="3" name="Pladsholder til indhold 2"/>
          <p:cNvSpPr>
            <a:spLocks noGrp="1"/>
          </p:cNvSpPr>
          <p:nvPr>
            <p:ph idx="1"/>
          </p:nvPr>
        </p:nvSpPr>
        <p:spPr/>
        <p:txBody>
          <a:bodyPr>
            <a:normAutofit/>
          </a:bodyPr>
          <a:lstStyle/>
          <a:p>
            <a:r>
              <a:rPr lang="da-DK" sz="2800" dirty="0" smtClean="0"/>
              <a:t>Gæsteplejesystemet er med at til forbedre dagplejernes fysiske arbejdsmiljø, idet den enkelte dagplejer ikke modtager gæstebørn særlig ofte.</a:t>
            </a:r>
          </a:p>
          <a:p>
            <a:r>
              <a:rPr lang="da-DK" sz="2800" dirty="0" smtClean="0"/>
              <a:t>Gæstehuse og gæstefunktioner i Kolding dagpleje er ikke et led i en besparelse, men er dog med til at mindske udgiften til dispositionsvederlag.</a:t>
            </a:r>
          </a:p>
          <a:p>
            <a:r>
              <a:rPr lang="da-DK" sz="2800" dirty="0" smtClean="0"/>
              <a:t>Gæsteplejen er forbedret ved at vi har udnyttet de muligheder som forelå ud fra seriøse pædagogiske overvejelser. </a:t>
            </a:r>
          </a:p>
          <a:p>
            <a:endParaRPr lang="da-DK" dirty="0"/>
          </a:p>
        </p:txBody>
      </p:sp>
      <p:sp>
        <p:nvSpPr>
          <p:cNvPr id="4" name="Pladsholder til dato 3"/>
          <p:cNvSpPr>
            <a:spLocks noGrp="1"/>
          </p:cNvSpPr>
          <p:nvPr>
            <p:ph type="dt" sz="half" idx="10"/>
          </p:nvPr>
        </p:nvSpPr>
        <p:spPr/>
        <p:txBody>
          <a:bodyPr/>
          <a:lstStyle/>
          <a:p>
            <a:fld id="{3610E5EF-F779-4EB2-9F57-FACECC234D3F}" type="datetime1">
              <a:rPr lang="da-DK" smtClean="0"/>
              <a:pPr/>
              <a:t>21-11-2015</a:t>
            </a:fld>
            <a:endParaRPr lang="da-DK" dirty="0"/>
          </a:p>
        </p:txBody>
      </p:sp>
      <p:sp>
        <p:nvSpPr>
          <p:cNvPr id="5" name="Pladsholder til sidefod 4"/>
          <p:cNvSpPr>
            <a:spLocks noGrp="1"/>
          </p:cNvSpPr>
          <p:nvPr>
            <p:ph type="ftr" sz="quarter" idx="11"/>
          </p:nvPr>
        </p:nvSpPr>
        <p:spPr/>
        <p:txBody>
          <a:bodyPr/>
          <a:lstStyle/>
          <a:p>
            <a:endParaRPr lang="da-DK" dirty="0"/>
          </a:p>
        </p:txBody>
      </p:sp>
      <p:pic>
        <p:nvPicPr>
          <p:cNvPr id="6" name="Pladsholder til indhold 5" descr="\\netapp02\sys$\ykbivh\Desktp\Logo hænder.pn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4824" y="6184637"/>
            <a:ext cx="2739176" cy="673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Billede 6" descr="Logo17mmMedTekstUnder2"/>
          <p:cNvPicPr/>
          <p:nvPr/>
        </p:nvPicPr>
        <p:blipFill>
          <a:blip r:embed="rId3" cstate="print"/>
          <a:srcRect/>
          <a:stretch>
            <a:fillRect/>
          </a:stretch>
        </p:blipFill>
        <p:spPr bwMode="auto">
          <a:xfrm>
            <a:off x="8075844" y="116632"/>
            <a:ext cx="914400" cy="1009650"/>
          </a:xfrm>
          <a:prstGeom prst="rect">
            <a:avLst/>
          </a:prstGeom>
          <a:noFill/>
          <a:ln w="9525">
            <a:noFill/>
            <a:miter lim="800000"/>
            <a:headEnd/>
            <a:tailEnd/>
          </a:ln>
        </p:spPr>
      </p:pic>
      <p:pic>
        <p:nvPicPr>
          <p:cNvPr id="1026" name="Picture 2" descr="G:\Billeder\børn sommeren 2010\Dagplejen 0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5704" y="-2907704"/>
            <a:ext cx="54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5610162"/>
            <a:ext cx="2412176" cy="1148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1942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Gæstehuse</a:t>
            </a:r>
            <a:endParaRPr lang="da-DK" dirty="0"/>
          </a:p>
        </p:txBody>
      </p:sp>
      <p:sp>
        <p:nvSpPr>
          <p:cNvPr id="3" name="Pladsholder til indhold 2"/>
          <p:cNvSpPr>
            <a:spLocks noGrp="1"/>
          </p:cNvSpPr>
          <p:nvPr>
            <p:ph idx="1"/>
          </p:nvPr>
        </p:nvSpPr>
        <p:spPr/>
        <p:txBody>
          <a:bodyPr>
            <a:normAutofit fontScale="62500" lnSpcReduction="20000"/>
          </a:bodyPr>
          <a:lstStyle/>
          <a:p>
            <a:r>
              <a:rPr lang="da-DK" dirty="0" smtClean="0"/>
              <a:t>Der er ansat 3 dagplejere, som aflønnes som gæsteplejere.</a:t>
            </a:r>
          </a:p>
          <a:p>
            <a:r>
              <a:rPr lang="da-DK" dirty="0" smtClean="0"/>
              <a:t>De er ansat efter protokollat 3 i dagplejeoverenskomsten</a:t>
            </a:r>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endParaRPr lang="da-DK" dirty="0" smtClean="0"/>
          </a:p>
          <a:p>
            <a:endParaRPr lang="da-DK" dirty="0" smtClean="0"/>
          </a:p>
          <a:p>
            <a:r>
              <a:rPr lang="da-DK" dirty="0" smtClean="0"/>
              <a:t>Gæstehuset modtager op til 10 børn</a:t>
            </a:r>
          </a:p>
          <a:p>
            <a:r>
              <a:rPr lang="da-DK" dirty="0" smtClean="0"/>
              <a:t>Der føres tilsyn af områdets dagplejekonsulenter i forhold til de ansatte og børnenes trivsel og tarv.</a:t>
            </a:r>
          </a:p>
          <a:p>
            <a:r>
              <a:rPr lang="da-DK" dirty="0" smtClean="0"/>
              <a:t>Børnene placeres i første omgang ved planlagt fravær og derefter dagplejers sygdom o.l.</a:t>
            </a:r>
          </a:p>
          <a:p>
            <a:r>
              <a:rPr lang="da-DK" dirty="0" smtClean="0"/>
              <a:t>De 2 gæstehuse er placeret på en nedlagt skole.</a:t>
            </a:r>
          </a:p>
          <a:p>
            <a:endParaRPr lang="da-DK" dirty="0"/>
          </a:p>
        </p:txBody>
      </p:sp>
      <p:sp>
        <p:nvSpPr>
          <p:cNvPr id="4" name="Pladsholder til dato 3"/>
          <p:cNvSpPr>
            <a:spLocks noGrp="1"/>
          </p:cNvSpPr>
          <p:nvPr>
            <p:ph type="dt" sz="half" idx="10"/>
          </p:nvPr>
        </p:nvSpPr>
        <p:spPr/>
        <p:txBody>
          <a:bodyPr/>
          <a:lstStyle/>
          <a:p>
            <a:fld id="{B5152059-CD89-41F5-B73D-8CD9F960926D}" type="datetime1">
              <a:rPr lang="da-DK" smtClean="0"/>
              <a:pPr/>
              <a:t>21-11-2015</a:t>
            </a:fld>
            <a:endParaRPr lang="da-DK" dirty="0"/>
          </a:p>
        </p:txBody>
      </p:sp>
      <p:pic>
        <p:nvPicPr>
          <p:cNvPr id="6" name="Billede 5" descr="Logo17mmMedTekstUnder2"/>
          <p:cNvPicPr/>
          <p:nvPr/>
        </p:nvPicPr>
        <p:blipFill>
          <a:blip r:embed="rId2" cstate="print"/>
          <a:srcRect/>
          <a:stretch>
            <a:fillRect/>
          </a:stretch>
        </p:blipFill>
        <p:spPr bwMode="auto">
          <a:xfrm>
            <a:off x="7884368" y="404664"/>
            <a:ext cx="914400" cy="1009650"/>
          </a:xfrm>
          <a:prstGeom prst="rect">
            <a:avLst/>
          </a:prstGeom>
          <a:noFill/>
          <a:ln w="9525">
            <a:noFill/>
            <a:miter lim="800000"/>
            <a:headEnd/>
            <a:tailEnd/>
          </a:ln>
        </p:spPr>
      </p:pic>
      <p:pic>
        <p:nvPicPr>
          <p:cNvPr id="7" name="Billede 6" descr="\\netapp02\sys$\ykbivh\Desktp\Logo hænde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7696" y="6184506"/>
            <a:ext cx="2736304" cy="673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4" descr="Billedresultat for fotos af dagplejere og børn ko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348880"/>
            <a:ext cx="4896544" cy="195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Gæstefunktion</a:t>
            </a:r>
            <a:endParaRPr lang="da-DK" dirty="0"/>
          </a:p>
        </p:txBody>
      </p:sp>
      <p:sp>
        <p:nvSpPr>
          <p:cNvPr id="3" name="Pladsholder til indhold 2"/>
          <p:cNvSpPr>
            <a:spLocks noGrp="1"/>
          </p:cNvSpPr>
          <p:nvPr>
            <p:ph idx="1"/>
          </p:nvPr>
        </p:nvSpPr>
        <p:spPr/>
        <p:txBody>
          <a:bodyPr>
            <a:normAutofit/>
          </a:bodyPr>
          <a:lstStyle/>
          <a:p>
            <a:r>
              <a:rPr lang="da-DK" sz="1600" dirty="0" smtClean="0"/>
              <a:t>Gæstefunktionen har 3 ansatte (udgangspunktet er at 2 af de ansatte rekrutteres internt fra dagplejen) og er etableret i en daginstitution.</a:t>
            </a:r>
          </a:p>
          <a:p>
            <a:r>
              <a:rPr lang="da-DK" sz="1600" dirty="0" smtClean="0"/>
              <a:t>De ansatte hører under pædagogmedhjælperoverenskomsten. Deres leder er daginstitutionens leder. </a:t>
            </a:r>
          </a:p>
          <a:p>
            <a:r>
              <a:rPr lang="da-DK" sz="1600" dirty="0" smtClean="0"/>
              <a:t>Gæstefunktionen modtager op til 10 børn. Gæstefunktionen har egne lokaler.</a:t>
            </a:r>
          </a:p>
          <a:p>
            <a:r>
              <a:rPr lang="da-DK" sz="1600" dirty="0" smtClean="0"/>
              <a:t>Der føres tilsyn af områdets dagplejekonsulenter i forhold til børnenes trivsel og tarv.</a:t>
            </a:r>
          </a:p>
          <a:p>
            <a:r>
              <a:rPr lang="da-DK" sz="1600" dirty="0" smtClean="0"/>
              <a:t>Børnene placeres i første omgang ved planlagt fravær og derefter dagplejers sygdom o.l.</a:t>
            </a:r>
          </a:p>
          <a:p>
            <a:r>
              <a:rPr lang="da-DK" sz="1600" dirty="0" smtClean="0"/>
              <a:t>Dagplejen betaler daginstitutionerne for en ydelse (løn, kost, legetøj o.l.)</a:t>
            </a:r>
          </a:p>
          <a:p>
            <a:r>
              <a:rPr lang="da-DK" sz="1600" dirty="0" smtClean="0"/>
              <a:t>2 gæstefunktioner ligger i ældre daginstitutioner og er placeret i ledige lokaler og 2 ½  er indrettet i nybyggede institutioner.</a:t>
            </a:r>
          </a:p>
          <a:p>
            <a:r>
              <a:rPr lang="da-DK" sz="1600" dirty="0" smtClean="0"/>
              <a:t>Hver gang Kolding kommune bygger en ny daginstitution overvejes om der er et tilstrækkeligt  grundlag for en gæstefunktion (25-30 dagplejere) </a:t>
            </a:r>
          </a:p>
          <a:p>
            <a:endParaRPr lang="da-DK" sz="1800" dirty="0" smtClean="0"/>
          </a:p>
          <a:p>
            <a:endParaRPr lang="da-DK" dirty="0"/>
          </a:p>
        </p:txBody>
      </p:sp>
      <p:sp>
        <p:nvSpPr>
          <p:cNvPr id="4" name="Pladsholder til dato 3"/>
          <p:cNvSpPr>
            <a:spLocks noGrp="1"/>
          </p:cNvSpPr>
          <p:nvPr>
            <p:ph type="dt" sz="half" idx="10"/>
          </p:nvPr>
        </p:nvSpPr>
        <p:spPr/>
        <p:txBody>
          <a:bodyPr/>
          <a:lstStyle/>
          <a:p>
            <a:fld id="{DD6A6D3C-A8DD-477A-BB22-A0A379D01207}" type="datetime1">
              <a:rPr lang="da-DK" smtClean="0"/>
              <a:pPr/>
              <a:t>21-11-2015</a:t>
            </a:fld>
            <a:endParaRPr lang="da-DK" dirty="0"/>
          </a:p>
        </p:txBody>
      </p:sp>
      <p:pic>
        <p:nvPicPr>
          <p:cNvPr id="6" name="Billede 5" descr="Logo17mmMedTekstUnder2"/>
          <p:cNvPicPr/>
          <p:nvPr/>
        </p:nvPicPr>
        <p:blipFill>
          <a:blip r:embed="rId2" cstate="print"/>
          <a:srcRect/>
          <a:stretch>
            <a:fillRect/>
          </a:stretch>
        </p:blipFill>
        <p:spPr bwMode="auto">
          <a:xfrm>
            <a:off x="7884368" y="404664"/>
            <a:ext cx="914400" cy="1009650"/>
          </a:xfrm>
          <a:prstGeom prst="rect">
            <a:avLst/>
          </a:prstGeom>
          <a:noFill/>
          <a:ln w="9525">
            <a:noFill/>
            <a:miter lim="800000"/>
            <a:headEnd/>
            <a:tailEnd/>
          </a:ln>
        </p:spPr>
      </p:pic>
      <p:pic>
        <p:nvPicPr>
          <p:cNvPr id="7" name="Billede 6" descr="\\netapp02\sys$\ykbivh\Desktp\Logo hænde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7696" y="6165523"/>
            <a:ext cx="2736304" cy="673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ladsholder til indhold 4" descr="\\Client\D$\Billeder til at lege med\Dagplejen 023.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4983844"/>
            <a:ext cx="3081797" cy="1685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Gæstedagplejere og ansatte i gæstehuse</a:t>
            </a:r>
            <a:endParaRPr lang="da-DK" dirty="0"/>
          </a:p>
        </p:txBody>
      </p:sp>
      <p:sp>
        <p:nvSpPr>
          <p:cNvPr id="3" name="Pladsholder til indhold 2"/>
          <p:cNvSpPr>
            <a:spLocks noGrp="1"/>
          </p:cNvSpPr>
          <p:nvPr>
            <p:ph idx="1"/>
          </p:nvPr>
        </p:nvSpPr>
        <p:spPr/>
        <p:txBody>
          <a:bodyPr/>
          <a:lstStyle/>
          <a:p>
            <a:r>
              <a:rPr lang="da-DK" dirty="0" smtClean="0"/>
              <a:t>De får et tillæg ud over deres dagplejeløn på  </a:t>
            </a:r>
            <a:r>
              <a:rPr lang="da-DK" dirty="0"/>
              <a:t>årligt kr. 29.898,39 (2.491,53 pr. </a:t>
            </a:r>
            <a:r>
              <a:rPr lang="da-DK" dirty="0" smtClean="0"/>
              <a:t>mdr.).</a:t>
            </a:r>
            <a:endParaRPr lang="da-DK" dirty="0"/>
          </a:p>
        </p:txBody>
      </p:sp>
      <p:sp>
        <p:nvSpPr>
          <p:cNvPr id="4" name="Pladsholder til dato 3"/>
          <p:cNvSpPr>
            <a:spLocks noGrp="1"/>
          </p:cNvSpPr>
          <p:nvPr>
            <p:ph type="dt" sz="half" idx="10"/>
          </p:nvPr>
        </p:nvSpPr>
        <p:spPr/>
        <p:txBody>
          <a:bodyPr/>
          <a:lstStyle/>
          <a:p>
            <a:fld id="{EE7862F3-753B-47B1-8542-7146C7B9B910}" type="datetime1">
              <a:rPr lang="da-DK" smtClean="0"/>
              <a:pPr/>
              <a:t>21-11-2015</a:t>
            </a:fld>
            <a:endParaRPr lang="da-DK" dirty="0"/>
          </a:p>
        </p:txBody>
      </p:sp>
      <p:pic>
        <p:nvPicPr>
          <p:cNvPr id="6" name="Billede 5" descr="Logo17mmMedTekstUnder2"/>
          <p:cNvPicPr/>
          <p:nvPr/>
        </p:nvPicPr>
        <p:blipFill>
          <a:blip r:embed="rId2" cstate="print"/>
          <a:srcRect/>
          <a:stretch>
            <a:fillRect/>
          </a:stretch>
        </p:blipFill>
        <p:spPr bwMode="auto">
          <a:xfrm>
            <a:off x="7884368" y="404664"/>
            <a:ext cx="914400" cy="1009650"/>
          </a:xfrm>
          <a:prstGeom prst="rect">
            <a:avLst/>
          </a:prstGeom>
          <a:noFill/>
          <a:ln w="9525">
            <a:noFill/>
            <a:miter lim="800000"/>
            <a:headEnd/>
            <a:tailEnd/>
          </a:ln>
        </p:spPr>
      </p:pic>
      <p:pic>
        <p:nvPicPr>
          <p:cNvPr id="7" name="Billede 6" descr="\\netapp02\sys$\ykbivh\Desktp\Logo hænde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7944" y="6232181"/>
            <a:ext cx="2736304" cy="673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ladsholder til indhold 4" descr="\\Client\D$\Billeder til at lege med\Dagplejen 092.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3501008"/>
            <a:ext cx="2346995" cy="2924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Gæstepladser </a:t>
            </a:r>
            <a:endParaRPr lang="da-DK" dirty="0"/>
          </a:p>
        </p:txBody>
      </p:sp>
      <p:sp>
        <p:nvSpPr>
          <p:cNvPr id="3" name="Pladsholder til indhold 2"/>
          <p:cNvSpPr>
            <a:spLocks noGrp="1"/>
          </p:cNvSpPr>
          <p:nvPr>
            <p:ph idx="1"/>
          </p:nvPr>
        </p:nvSpPr>
        <p:spPr/>
        <p:txBody>
          <a:bodyPr/>
          <a:lstStyle/>
          <a:p>
            <a:pPr marL="0" indent="0">
              <a:buNone/>
            </a:pPr>
            <a:r>
              <a:rPr lang="da-DK" dirty="0" smtClean="0"/>
              <a:t>1 gæsteplads honoreres med </a:t>
            </a:r>
            <a:r>
              <a:rPr lang="da-DK" dirty="0"/>
              <a:t>årligt kr. 7.474,59 (622,88 pr. </a:t>
            </a:r>
            <a:r>
              <a:rPr lang="da-DK" dirty="0" smtClean="0"/>
              <a:t>mdr.). Der kan etableres op til 3 gæstepladser hos en dagplejer. </a:t>
            </a:r>
            <a:endParaRPr lang="da-DK" dirty="0"/>
          </a:p>
        </p:txBody>
      </p:sp>
      <p:sp>
        <p:nvSpPr>
          <p:cNvPr id="4" name="Pladsholder til dato 3"/>
          <p:cNvSpPr>
            <a:spLocks noGrp="1"/>
          </p:cNvSpPr>
          <p:nvPr>
            <p:ph type="dt" sz="half" idx="10"/>
          </p:nvPr>
        </p:nvSpPr>
        <p:spPr/>
        <p:txBody>
          <a:bodyPr/>
          <a:lstStyle/>
          <a:p>
            <a:fld id="{3610E5EF-F779-4EB2-9F57-FACECC234D3F}" type="datetime1">
              <a:rPr lang="da-DK" smtClean="0"/>
              <a:pPr/>
              <a:t>21-11-2015</a:t>
            </a:fld>
            <a:endParaRPr lang="da-DK" dirty="0"/>
          </a:p>
        </p:txBody>
      </p:sp>
      <p:sp>
        <p:nvSpPr>
          <p:cNvPr id="5" name="Pladsholder til sidefod 4"/>
          <p:cNvSpPr>
            <a:spLocks noGrp="1"/>
          </p:cNvSpPr>
          <p:nvPr>
            <p:ph type="ftr" sz="quarter" idx="11"/>
          </p:nvPr>
        </p:nvSpPr>
        <p:spPr/>
        <p:txBody>
          <a:bodyPr/>
          <a:lstStyle/>
          <a:p>
            <a:endParaRPr lang="da-DK" dirty="0"/>
          </a:p>
        </p:txBody>
      </p:sp>
      <p:pic>
        <p:nvPicPr>
          <p:cNvPr id="6" name="Billede 5" descr="\\netapp02\sys$\ykbivh\Desktp\Logo hænd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1020" y="6213570"/>
            <a:ext cx="2736304" cy="673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ladsholder til indhold 4" descr="\\Client\D$\Billeder til at lege med\Dagplejen 046.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3367989"/>
            <a:ext cx="2414808" cy="2845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4095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18EB052ED0EA54A8684702CCA371F44" ma:contentTypeVersion="10" ma:contentTypeDescription="Opret et nyt dokument." ma:contentTypeScope="" ma:versionID="d8f6066d4d1f866a8671f67f87961b73">
  <xsd:schema xmlns:xsd="http://www.w3.org/2001/XMLSchema" xmlns:xs="http://www.w3.org/2001/XMLSchema" xmlns:p="http://schemas.microsoft.com/office/2006/metadata/properties" xmlns:ns1="http://schemas.microsoft.com/sharepoint/v3" targetNamespace="http://schemas.microsoft.com/office/2006/metadata/properties" ma:root="true" ma:fieldsID="171510fd18429e269171c5596a7e3df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tartdato for planlægning" ma:description="Startdato for planlægning er en webstedskolonne, der blev oprettet vha. publiceringsfunktionen. Den bruges til at angive den dato og det klokkeslæt, hvor denne side først vil være synlig for besøgende på webstedet." ma:hidden="true" ma:internalName="PublishingStartDate" ma:readOnly="false">
      <xsd:simpleType>
        <xsd:restriction base="dms:Unknown"/>
      </xsd:simpleType>
    </xsd:element>
    <xsd:element name="PublishingExpirationDate" ma:index="5" nillable="true" ma:displayName="Slutdato for planlægning" ma:description="Slutdato for planlægning er en webstedskolonne, der blev oprettet vha. publiceringsfunktionen. Den bruges til at angive den dato og det klokkeslæt, hvor denne side ikke længere vil være synlig for besøgende på webstedet."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dhol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966EB7B-CA81-4AA9-AE44-864F7DC18436}"/>
</file>

<file path=customXml/itemProps2.xml><?xml version="1.0" encoding="utf-8"?>
<ds:datastoreItem xmlns:ds="http://schemas.openxmlformats.org/officeDocument/2006/customXml" ds:itemID="{194CBC24-F852-4559-BE53-530AE8390AAE}"/>
</file>

<file path=customXml/itemProps3.xml><?xml version="1.0" encoding="utf-8"?>
<ds:datastoreItem xmlns:ds="http://schemas.openxmlformats.org/officeDocument/2006/customXml" ds:itemID="{3F2EB54F-E2CE-45F8-B8F3-173768BEC31E}"/>
</file>

<file path=docProps/app.xml><?xml version="1.0" encoding="utf-8"?>
<Properties xmlns="http://schemas.openxmlformats.org/officeDocument/2006/extended-properties" xmlns:vt="http://schemas.openxmlformats.org/officeDocument/2006/docPropsVTypes">
  <TotalTime>1083</TotalTime>
  <Words>568</Words>
  <Application>Microsoft Office PowerPoint</Application>
  <PresentationFormat>Skærmshow (4:3)</PresentationFormat>
  <Paragraphs>81</Paragraphs>
  <Slides>10</Slides>
  <Notes>1</Notes>
  <HiddenSlides>0</HiddenSlides>
  <MMClips>0</MMClips>
  <ScaleCrop>false</ScaleCrop>
  <HeadingPairs>
    <vt:vector size="4" baseType="variant">
      <vt:variant>
        <vt:lpstr>Tema</vt:lpstr>
      </vt:variant>
      <vt:variant>
        <vt:i4>1</vt:i4>
      </vt:variant>
      <vt:variant>
        <vt:lpstr>Diastitler</vt:lpstr>
      </vt:variant>
      <vt:variant>
        <vt:i4>10</vt:i4>
      </vt:variant>
    </vt:vector>
  </HeadingPairs>
  <TitlesOfParts>
    <vt:vector size="11" baseType="lpstr">
      <vt:lpstr>Kontortema</vt:lpstr>
      <vt:lpstr>Kolding dagpleje</vt:lpstr>
      <vt:lpstr>Kolding dagpleje</vt:lpstr>
      <vt:lpstr>Gæsteplejesystem </vt:lpstr>
      <vt:lpstr>Gæsteplejesystem </vt:lpstr>
      <vt:lpstr>Gæsteplejesystem</vt:lpstr>
      <vt:lpstr>Gæstehuse</vt:lpstr>
      <vt:lpstr>Gæstefunktion</vt:lpstr>
      <vt:lpstr>Gæstedagplejere og ansatte i gæstehuse</vt:lpstr>
      <vt:lpstr>Gæstepladser </vt:lpstr>
      <vt:lpstr>Kolding dagpleje</vt:lpstr>
    </vt:vector>
  </TitlesOfParts>
  <Company>Kolding kommune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gæsteplejesystem</dc:title>
  <dc:creator>Joan Lindskov</dc:creator>
  <cp:lastModifiedBy>Joan Lindskov</cp:lastModifiedBy>
  <cp:revision>102</cp:revision>
  <cp:lastPrinted>2015-11-19T08:56:15Z</cp:lastPrinted>
  <dcterms:created xsi:type="dcterms:W3CDTF">2011-01-13T17:01:09Z</dcterms:created>
  <dcterms:modified xsi:type="dcterms:W3CDTF">2015-11-21T22:01:25Z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0x010100C18EB052ED0EA54A8684702CCA371F44</vt:lpwstr>
  </property>
</Properties>
</file>